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99" r:id="rId2"/>
    <p:sldId id="287" r:id="rId3"/>
    <p:sldId id="289" r:id="rId4"/>
    <p:sldId id="291" r:id="rId5"/>
    <p:sldId id="295" r:id="rId6"/>
    <p:sldId id="301" r:id="rId7"/>
    <p:sldId id="296" r:id="rId8"/>
    <p:sldId id="292" r:id="rId9"/>
    <p:sldId id="297" r:id="rId10"/>
    <p:sldId id="302" r:id="rId11"/>
    <p:sldId id="298" r:id="rId12"/>
    <p:sldId id="303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13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9564E6C-4653-4909-A471-B24B2F19FB33}" type="datetimeFigureOut">
              <a:rPr lang="en-US"/>
              <a:pPr>
                <a:defRPr/>
              </a:pPr>
              <a:t>4/26/2017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8D98274-B253-4F44-98DA-E15FF7F13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628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video" Target="http://domino5.wcpss.net/mail/9/92860022.nsf/0/83452DC08A486BE8798F1234D4261214/$File/" TargetMode="Externa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D:\nicks computer\pres pro stuff\medical animated\dna\DNA_tit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hape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3188"/>
            <a:ext cx="1281113" cy="675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0" y="2444706"/>
            <a:ext cx="7390474" cy="1143476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28768" y="3669883"/>
            <a:ext cx="7386632" cy="1752378"/>
          </a:xfrm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389233-7692-4116-8657-7979B1BFACAD}" type="datetimeFigureOut">
              <a:rPr lang="en-US"/>
              <a:pPr>
                <a:defRPr/>
              </a:pPr>
              <a:t>4/26/2017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2BFA9FC-5557-490B-AB6A-13B94C7DDF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12" repeatCount="indefinite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447800"/>
            <a:ext cx="8229600" cy="48940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D5B33-4B9B-4696-B7D2-EEEA2F1C6EC7}" type="datetimeFigureOut">
              <a:rPr lang="en-US"/>
              <a:pPr>
                <a:defRPr/>
              </a:pPr>
              <a:t>4/26/2017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1F79E-4675-4C33-AC0F-04414D7445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64010" y="1295400"/>
            <a:ext cx="2010708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295400"/>
            <a:ext cx="6098122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53D0D-54F4-43DA-8821-0758E294B880}" type="datetimeFigureOut">
              <a:rPr lang="en-US"/>
              <a:pPr>
                <a:defRPr/>
              </a:pPr>
              <a:t>4/26/2017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9C8DE-84D8-4648-B9CA-4D9CFA189B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DC7F3-CFF7-46FE-BF6C-89759D7600B3}" type="datetimeFigureOut">
              <a:rPr lang="en-US"/>
              <a:pPr>
                <a:defRPr/>
              </a:pPr>
              <a:t>4/26/2017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24FE5-B3DA-4CDE-A7FC-1653B73724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96" y="4406673"/>
            <a:ext cx="7772543" cy="136216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96" y="2907289"/>
            <a:ext cx="7772543" cy="1499384"/>
          </a:xfrm>
        </p:spPr>
        <p:txBody>
          <a:bodyPr anchor="b"/>
          <a:lstStyle>
            <a:lvl1pPr marL="0" indent="0">
              <a:buNone/>
              <a:defRPr sz="1800"/>
            </a:lvl1pPr>
            <a:lvl2pPr marL="411754" indent="0">
              <a:buNone/>
              <a:defRPr sz="1600"/>
            </a:lvl2pPr>
            <a:lvl3pPr marL="823509" indent="0">
              <a:buNone/>
              <a:defRPr sz="1400"/>
            </a:lvl3pPr>
            <a:lvl4pPr marL="1235263" indent="0">
              <a:buNone/>
              <a:defRPr sz="1300"/>
            </a:lvl4pPr>
            <a:lvl5pPr marL="1647017" indent="0">
              <a:buNone/>
              <a:defRPr sz="1300"/>
            </a:lvl5pPr>
            <a:lvl6pPr marL="2058772" indent="0">
              <a:buNone/>
              <a:defRPr sz="1300"/>
            </a:lvl6pPr>
            <a:lvl7pPr marL="2470526" indent="0">
              <a:buNone/>
              <a:defRPr sz="1300"/>
            </a:lvl7pPr>
            <a:lvl8pPr marL="2882280" indent="0">
              <a:buNone/>
              <a:defRPr sz="1300"/>
            </a:lvl8pPr>
            <a:lvl9pPr marL="329403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FC73F-5186-4C6C-8291-C2771C13FA2F}" type="datetimeFigureOut">
              <a:rPr lang="en-US"/>
              <a:pPr>
                <a:defRPr/>
              </a:pPr>
              <a:t>4/26/2017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6C51C-DC3A-4544-8B11-5F27A8AFA6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32259"/>
            <a:ext cx="4267200" cy="4792341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32259"/>
            <a:ext cx="4267200" cy="4792341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5C175-0DAD-4406-9444-F13CA11CCFBA}" type="datetimeFigureOut">
              <a:rPr lang="en-US"/>
              <a:pPr>
                <a:defRPr/>
              </a:pPr>
              <a:t>4/26/2017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30CF3-9770-4270-ADDE-6B21DE40BC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1" y="1657342"/>
            <a:ext cx="4269036" cy="64034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1754" indent="0">
              <a:buNone/>
              <a:defRPr sz="1800" b="1"/>
            </a:lvl2pPr>
            <a:lvl3pPr marL="823509" indent="0">
              <a:buNone/>
              <a:defRPr sz="1600" b="1"/>
            </a:lvl3pPr>
            <a:lvl4pPr marL="1235263" indent="0">
              <a:buNone/>
              <a:defRPr sz="1400" b="1"/>
            </a:lvl4pPr>
            <a:lvl5pPr marL="1647017" indent="0">
              <a:buNone/>
              <a:defRPr sz="1400" b="1"/>
            </a:lvl5pPr>
            <a:lvl6pPr marL="2058772" indent="0">
              <a:buNone/>
              <a:defRPr sz="1400" b="1"/>
            </a:lvl6pPr>
            <a:lvl7pPr marL="2470526" indent="0">
              <a:buNone/>
              <a:defRPr sz="1400" b="1"/>
            </a:lvl7pPr>
            <a:lvl8pPr marL="2882280" indent="0">
              <a:buNone/>
              <a:defRPr sz="1400" b="1"/>
            </a:lvl8pPr>
            <a:lvl9pPr marL="329403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1" y="2297689"/>
            <a:ext cx="4269036" cy="395071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934" y="1657342"/>
            <a:ext cx="4270465" cy="64034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1754" indent="0">
              <a:buNone/>
              <a:defRPr sz="1800" b="1"/>
            </a:lvl2pPr>
            <a:lvl3pPr marL="823509" indent="0">
              <a:buNone/>
              <a:defRPr sz="1600" b="1"/>
            </a:lvl3pPr>
            <a:lvl4pPr marL="1235263" indent="0">
              <a:buNone/>
              <a:defRPr sz="1400" b="1"/>
            </a:lvl4pPr>
            <a:lvl5pPr marL="1647017" indent="0">
              <a:buNone/>
              <a:defRPr sz="1400" b="1"/>
            </a:lvl5pPr>
            <a:lvl6pPr marL="2058772" indent="0">
              <a:buNone/>
              <a:defRPr sz="1400" b="1"/>
            </a:lvl6pPr>
            <a:lvl7pPr marL="2470526" indent="0">
              <a:buNone/>
              <a:defRPr sz="1400" b="1"/>
            </a:lvl7pPr>
            <a:lvl8pPr marL="2882280" indent="0">
              <a:buNone/>
              <a:defRPr sz="1400" b="1"/>
            </a:lvl8pPr>
            <a:lvl9pPr marL="329403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934" y="2297689"/>
            <a:ext cx="4270465" cy="395071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1" y="168663"/>
            <a:ext cx="8188914" cy="9390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E222F-3C72-4351-BF58-9E03D79F9B63}" type="datetimeFigureOut">
              <a:rPr lang="en-US"/>
              <a:pPr>
                <a:defRPr/>
              </a:pPr>
              <a:t>4/26/2017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EE254-89C5-45DF-BE75-3860084B62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5B97B-A497-48CF-96F8-0CB56E95D60C}" type="datetimeFigureOut">
              <a:rPr lang="en-US"/>
              <a:pPr>
                <a:defRPr/>
              </a:pPr>
              <a:t>4/26/2017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801CD-0929-44AE-A1A0-5F31100C92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CBD0E-6CD8-41FE-A20F-F968D9B2282E}" type="datetimeFigureOut">
              <a:rPr lang="en-US"/>
              <a:pPr>
                <a:defRPr/>
              </a:pPr>
              <a:t>4/26/2017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476E7-94DB-4CD7-8D93-28E55034D3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09631"/>
            <a:ext cx="3236511" cy="116205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295400"/>
            <a:ext cx="5111144" cy="502920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2471688"/>
            <a:ext cx="3236511" cy="3852912"/>
          </a:xfrm>
        </p:spPr>
        <p:txBody>
          <a:bodyPr/>
          <a:lstStyle>
            <a:lvl1pPr marL="0" indent="0">
              <a:buNone/>
              <a:defRPr sz="1300"/>
            </a:lvl1pPr>
            <a:lvl2pPr marL="411754" indent="0">
              <a:buNone/>
              <a:defRPr sz="1100"/>
            </a:lvl2pPr>
            <a:lvl3pPr marL="823509" indent="0">
              <a:buNone/>
              <a:defRPr sz="900"/>
            </a:lvl3pPr>
            <a:lvl4pPr marL="1235263" indent="0">
              <a:buNone/>
              <a:defRPr sz="800"/>
            </a:lvl4pPr>
            <a:lvl5pPr marL="1647017" indent="0">
              <a:buNone/>
              <a:defRPr sz="800"/>
            </a:lvl5pPr>
            <a:lvl6pPr marL="2058772" indent="0">
              <a:buNone/>
              <a:defRPr sz="800"/>
            </a:lvl6pPr>
            <a:lvl7pPr marL="2470526" indent="0">
              <a:buNone/>
              <a:defRPr sz="800"/>
            </a:lvl7pPr>
            <a:lvl8pPr marL="2882280" indent="0">
              <a:buNone/>
              <a:defRPr sz="800"/>
            </a:lvl8pPr>
            <a:lvl9pPr marL="329403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06200-12C2-43E8-9CB3-66613355DE7B}" type="datetimeFigureOut">
              <a:rPr lang="en-US"/>
              <a:pPr>
                <a:defRPr/>
              </a:pPr>
              <a:t>4/26/2017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64047-FC51-4429-B817-E1B9C4DE15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904" y="4801172"/>
            <a:ext cx="5487258" cy="566021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904" y="613190"/>
            <a:ext cx="5487258" cy="4115085"/>
          </a:xfrm>
        </p:spPr>
        <p:txBody>
          <a:bodyPr/>
          <a:lstStyle>
            <a:lvl1pPr marL="0" indent="0">
              <a:buNone/>
              <a:defRPr sz="2900"/>
            </a:lvl1pPr>
            <a:lvl2pPr marL="411754" indent="0">
              <a:buNone/>
              <a:defRPr sz="2500"/>
            </a:lvl2pPr>
            <a:lvl3pPr marL="823509" indent="0">
              <a:buNone/>
              <a:defRPr sz="2200"/>
            </a:lvl3pPr>
            <a:lvl4pPr marL="1235263" indent="0">
              <a:buNone/>
              <a:defRPr sz="1800"/>
            </a:lvl4pPr>
            <a:lvl5pPr marL="1647017" indent="0">
              <a:buNone/>
              <a:defRPr sz="1800"/>
            </a:lvl5pPr>
            <a:lvl6pPr marL="2058772" indent="0">
              <a:buNone/>
              <a:defRPr sz="1800"/>
            </a:lvl6pPr>
            <a:lvl7pPr marL="2470526" indent="0">
              <a:buNone/>
              <a:defRPr sz="1800"/>
            </a:lvl7pPr>
            <a:lvl8pPr marL="2882280" indent="0">
              <a:buNone/>
              <a:defRPr sz="1800"/>
            </a:lvl8pPr>
            <a:lvl9pPr marL="3294035" indent="0">
              <a:buNone/>
              <a:defRPr sz="18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904" y="5367193"/>
            <a:ext cx="5487258" cy="804721"/>
          </a:xfrm>
        </p:spPr>
        <p:txBody>
          <a:bodyPr/>
          <a:lstStyle>
            <a:lvl1pPr marL="0" indent="0">
              <a:buNone/>
              <a:defRPr sz="1300"/>
            </a:lvl1pPr>
            <a:lvl2pPr marL="411754" indent="0">
              <a:buNone/>
              <a:defRPr sz="1100"/>
            </a:lvl2pPr>
            <a:lvl3pPr marL="823509" indent="0">
              <a:buNone/>
              <a:defRPr sz="900"/>
            </a:lvl3pPr>
            <a:lvl4pPr marL="1235263" indent="0">
              <a:buNone/>
              <a:defRPr sz="800"/>
            </a:lvl4pPr>
            <a:lvl5pPr marL="1647017" indent="0">
              <a:buNone/>
              <a:defRPr sz="800"/>
            </a:lvl5pPr>
            <a:lvl6pPr marL="2058772" indent="0">
              <a:buNone/>
              <a:defRPr sz="800"/>
            </a:lvl6pPr>
            <a:lvl7pPr marL="2470526" indent="0">
              <a:buNone/>
              <a:defRPr sz="800"/>
            </a:lvl7pPr>
            <a:lvl8pPr marL="2882280" indent="0">
              <a:buNone/>
              <a:defRPr sz="800"/>
            </a:lvl8pPr>
            <a:lvl9pPr marL="329403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34C9D-D8AA-43A8-8F40-D16461EB0084}" type="datetimeFigureOut">
              <a:rPr lang="en-US"/>
              <a:pPr>
                <a:defRPr/>
              </a:pPr>
              <a:t>4/26/2017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49C60-1E36-496B-9D3C-130344774A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ideo" Target="http://domino5.wcpss.net/mail/9/92860022.nsf/0/83452DC08A486BE8798F1234D4261214/$File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D:\nicks computer\pres pro stuff\medical animated\dna\DNA_txt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68275"/>
            <a:ext cx="8188325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36" name="Shape">
            <a:hlinkClick r:id="" action="ppaction://media"/>
          </p:cNvPr>
          <p:cNvPicPr>
            <a:picLocks noRot="1" noChangeAspect="1" noChangeArrowheads="1"/>
          </p:cNvPicPr>
          <p:nvPr>
            <a:videoFile r:link="rId13"/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458200" y="0"/>
            <a:ext cx="685800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228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B88C78-A33F-437B-A70A-D9352FD26067}" type="datetimeFigureOut">
              <a:rPr lang="en-US"/>
              <a:pPr>
                <a:defRPr/>
              </a:pPr>
              <a:t>4/26/2017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754813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6E6078-11ED-4899-942A-F103643E01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447800"/>
            <a:ext cx="76962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00" fill="hold"/>
                                        <p:tgtEl>
                                          <p:spTgt spid="10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103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0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</p:childTnLst>
        </p:cTn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11754" algn="l" defTabSz="91501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823509" algn="l" defTabSz="91501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235263" algn="l" defTabSz="91501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647017" algn="l" defTabSz="91501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1413" indent="-227013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598613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5813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469097" indent="-228752" algn="l" defTabSz="915010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6pPr>
      <a:lvl7pPr marL="2880851" indent="-228752" algn="l" defTabSz="915010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7pPr>
      <a:lvl8pPr marL="3292605" indent="-228752" algn="l" defTabSz="915010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8pPr>
      <a:lvl9pPr marL="3704360" indent="-228752" algn="l" defTabSz="915010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35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1754" algn="l" defTabSz="8235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3509" algn="l" defTabSz="8235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5263" algn="l" defTabSz="8235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7017" algn="l" defTabSz="8235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8772" algn="l" defTabSz="8235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0526" algn="l" defTabSz="8235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2280" algn="l" defTabSz="8235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4035" algn="l" defTabSz="8235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The Circulatory System	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 smtClean="0"/>
              <a:t>Components of Blood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00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894263"/>
          </a:xfrm>
        </p:spPr>
        <p:txBody>
          <a:bodyPr/>
          <a:lstStyle/>
          <a:p>
            <a:pPr marL="457200" indent="-457200"/>
            <a:r>
              <a:rPr lang="en-US" sz="4000" b="1" dirty="0"/>
              <a:t>Platelets: </a:t>
            </a:r>
          </a:p>
          <a:p>
            <a:pPr marL="857250" lvl="1" indent="-457200"/>
            <a:r>
              <a:rPr lang="en-US" sz="3600" b="1" dirty="0"/>
              <a:t>Cell fragments that help blood clot at a wound site</a:t>
            </a:r>
          </a:p>
          <a:p>
            <a:pPr marL="857250" lvl="1" indent="-457200"/>
            <a:r>
              <a:rPr lang="en-US" sz="3600" b="1" dirty="0"/>
              <a:t>Shaped somewhat like plates</a:t>
            </a:r>
          </a:p>
          <a:p>
            <a:pPr marL="857250" lvl="1" indent="-457200"/>
            <a:r>
              <a:rPr lang="en-US" sz="3600" b="1" dirty="0"/>
              <a:t>Produced in bone marrow</a:t>
            </a:r>
          </a:p>
          <a:p>
            <a:pPr marL="857250" lvl="1" indent="-457200"/>
            <a:r>
              <a:rPr lang="en-US" sz="3600" b="1" dirty="0"/>
              <a:t>Hemophiliacs lack a sufficient number of platelets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85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Components of Blood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108075"/>
            <a:ext cx="8686800" cy="5216525"/>
          </a:xfrm>
        </p:spPr>
        <p:txBody>
          <a:bodyPr/>
          <a:lstStyle/>
          <a:p>
            <a:pPr marL="457200" indent="-457200"/>
            <a:r>
              <a:rPr lang="en-US" b="1" dirty="0" smtClean="0"/>
              <a:t>Platelets:</a:t>
            </a:r>
          </a:p>
          <a:p>
            <a:pPr marL="457200" indent="-457200"/>
            <a:endParaRPr lang="en-US" dirty="0" smtClean="0"/>
          </a:p>
          <a:p>
            <a:pPr marL="457200" indent="-457200"/>
            <a:endParaRPr lang="en-US" dirty="0" smtClean="0"/>
          </a:p>
          <a:p>
            <a:pPr marL="457200" indent="-457200"/>
            <a:endParaRPr lang="en-US" dirty="0" smtClean="0"/>
          </a:p>
          <a:p>
            <a:pPr marL="457200" indent="-457200"/>
            <a:endParaRPr lang="en-US" dirty="0" smtClean="0"/>
          </a:p>
          <a:p>
            <a:pPr marL="457200" indent="-457200"/>
            <a:endParaRPr lang="en-US" dirty="0" smtClean="0"/>
          </a:p>
          <a:p>
            <a:pPr marL="457200" indent="-457200"/>
            <a:endParaRPr lang="en-US" dirty="0" smtClean="0"/>
          </a:p>
          <a:p>
            <a:pPr marL="857250" lvl="1" indent="-45720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6" name="Picture 5" descr="platelets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97195" y="3067965"/>
            <a:ext cx="3946806" cy="370286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790149"/>
            <a:ext cx="4968594" cy="33152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 Types of Blood Vessels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81599"/>
          </a:xfrm>
        </p:spPr>
        <p:txBody>
          <a:bodyPr/>
          <a:lstStyle/>
          <a:p>
            <a:pPr marL="0" indent="0">
              <a:buNone/>
            </a:pPr>
            <a:endParaRPr lang="en-US" sz="3600" b="1" u="sng" dirty="0" smtClean="0"/>
          </a:p>
          <a:p>
            <a:pPr marL="0" indent="0">
              <a:buNone/>
            </a:pPr>
            <a:r>
              <a:rPr lang="en-US" sz="3600" b="1" u="sng" dirty="0" smtClean="0"/>
              <a:t>Arteries</a:t>
            </a:r>
            <a:r>
              <a:rPr lang="en-US" sz="3600" b="1" dirty="0" smtClean="0"/>
              <a:t>: carry blood AWAY from the heart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u="sng" dirty="0" smtClean="0"/>
              <a:t>Veins</a:t>
            </a:r>
            <a:r>
              <a:rPr lang="en-US" sz="3600" b="1" dirty="0" smtClean="0"/>
              <a:t>: carry blood TO the heart	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u="sng" dirty="0" smtClean="0"/>
              <a:t>Capillaries</a:t>
            </a:r>
            <a:r>
              <a:rPr lang="en-US" sz="3600" b="1" dirty="0" smtClean="0"/>
              <a:t>-connect arteries to veins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6983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The Human Heart</a:t>
            </a:r>
            <a:endParaRPr lang="en-US" sz="3200" dirty="0" smtClean="0"/>
          </a:p>
        </p:txBody>
      </p:sp>
      <p:pic>
        <p:nvPicPr>
          <p:cNvPr id="6" name="Content Placeholder 5" descr="heart-diagra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1068188"/>
            <a:ext cx="4336090" cy="5273875"/>
          </a:xfrm>
        </p:spPr>
      </p:pic>
      <p:cxnSp>
        <p:nvCxnSpPr>
          <p:cNvPr id="9" name="Straight Arrow Connector 8"/>
          <p:cNvCxnSpPr/>
          <p:nvPr/>
        </p:nvCxnSpPr>
        <p:spPr>
          <a:xfrm flipH="1">
            <a:off x="5867400" y="2442865"/>
            <a:ext cx="914400" cy="717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53200" y="4953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Septum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5715000" y="44958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819400" y="2667000"/>
            <a:ext cx="914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715000" y="1905000"/>
            <a:ext cx="533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019800" y="2743200"/>
            <a:ext cx="9144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096000" y="3657600"/>
            <a:ext cx="9144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629400" y="4800600"/>
            <a:ext cx="9144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200400" y="4724400"/>
            <a:ext cx="1066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743200" y="3581400"/>
            <a:ext cx="9144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895600" y="1828800"/>
            <a:ext cx="9144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The Human Heart</a:t>
            </a:r>
            <a:endParaRPr lang="en-US" sz="3200" dirty="0" smtClean="0"/>
          </a:p>
        </p:txBody>
      </p:sp>
      <p:pic>
        <p:nvPicPr>
          <p:cNvPr id="6" name="Content Placeholder 5" descr="heart-diagra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1068188"/>
            <a:ext cx="4336090" cy="5273875"/>
          </a:xfrm>
        </p:spPr>
      </p:pic>
      <p:sp>
        <p:nvSpPr>
          <p:cNvPr id="7" name="TextBox 6"/>
          <p:cNvSpPr txBox="1"/>
          <p:nvPr/>
        </p:nvSpPr>
        <p:spPr>
          <a:xfrm>
            <a:off x="6781800" y="19812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Pulmonary Artery to left lung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>
          <a:xfrm flipH="1">
            <a:off x="5867400" y="2442865"/>
            <a:ext cx="914400" cy="717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53200" y="4953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Septum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5715000" y="44958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71600" y="27432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Pulmonary Artery to right lung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819400" y="2667000"/>
            <a:ext cx="914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Components of Blood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295400"/>
            <a:ext cx="8686800" cy="5029200"/>
          </a:xfrm>
        </p:spPr>
        <p:txBody>
          <a:bodyPr/>
          <a:lstStyle/>
          <a:p>
            <a:pPr marL="457200" indent="-457200"/>
            <a:r>
              <a:rPr lang="en-US" sz="4000" b="1" dirty="0" smtClean="0"/>
              <a:t>Red Blood Cells (RBC): </a:t>
            </a:r>
          </a:p>
          <a:p>
            <a:pPr marL="857250" lvl="1" indent="-457200"/>
            <a:r>
              <a:rPr lang="en-US" sz="3600" b="1" dirty="0" smtClean="0"/>
              <a:t>Carries O</a:t>
            </a:r>
            <a:r>
              <a:rPr lang="en-US" sz="3600" b="1" baseline="30000" dirty="0" smtClean="0"/>
              <a:t>2</a:t>
            </a:r>
            <a:r>
              <a:rPr lang="en-US" sz="3600" b="1" dirty="0" smtClean="0"/>
              <a:t> to </a:t>
            </a:r>
            <a:r>
              <a:rPr lang="en-US" sz="3600" b="1" u="sng" dirty="0" smtClean="0"/>
              <a:t>all parts</a:t>
            </a:r>
            <a:r>
              <a:rPr lang="en-US" sz="3600" b="1" dirty="0" smtClean="0"/>
              <a:t> of the body</a:t>
            </a:r>
          </a:p>
          <a:p>
            <a:pPr marL="857250" lvl="1" indent="-457200"/>
            <a:r>
              <a:rPr lang="en-US" sz="3600" b="1" dirty="0"/>
              <a:t>D</a:t>
            </a:r>
            <a:r>
              <a:rPr lang="en-US" sz="3600" b="1" dirty="0" smtClean="0"/>
              <a:t>ark red (oxygen poor) or bright red (oxygen rich)</a:t>
            </a:r>
          </a:p>
          <a:p>
            <a:pPr marL="857250" lvl="1" indent="-457200"/>
            <a:r>
              <a:rPr lang="en-US" sz="3600" b="1" dirty="0" smtClean="0"/>
              <a:t>Produced in bone marrow</a:t>
            </a:r>
          </a:p>
          <a:p>
            <a:pPr marL="857250" lvl="1" indent="-457200"/>
            <a:r>
              <a:rPr lang="en-US" sz="3600" b="1" dirty="0"/>
              <a:t>D</a:t>
            </a:r>
            <a:r>
              <a:rPr lang="en-US" sz="3600" b="1" dirty="0" smtClean="0"/>
              <a:t>isc shaped with pinched center; allows them to bend and squeeze through capillaries</a:t>
            </a:r>
          </a:p>
          <a:p>
            <a:pPr marL="0" indent="0">
              <a:buNone/>
            </a:pP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Components of Blood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523999"/>
            <a:ext cx="8534400" cy="4800601"/>
          </a:xfrm>
        </p:spPr>
        <p:txBody>
          <a:bodyPr/>
          <a:lstStyle/>
          <a:p>
            <a:pPr marL="457200" indent="-457200"/>
            <a:r>
              <a:rPr lang="en-US" sz="2800" b="1" dirty="0" smtClean="0"/>
              <a:t>Red Blood Cells (RBC): </a:t>
            </a:r>
          </a:p>
          <a:p>
            <a:pPr marL="457200" indent="-457200"/>
            <a:endParaRPr lang="en-US" dirty="0" smtClean="0"/>
          </a:p>
          <a:p>
            <a:pPr marL="457200" indent="-457200"/>
            <a:endParaRPr lang="en-US" dirty="0" smtClean="0"/>
          </a:p>
          <a:p>
            <a:pPr marL="457200" indent="-457200"/>
            <a:endParaRPr lang="en-US" dirty="0" smtClean="0"/>
          </a:p>
          <a:p>
            <a:pPr marL="457200" indent="-457200"/>
            <a:endParaRPr lang="en-US" dirty="0" smtClean="0"/>
          </a:p>
          <a:p>
            <a:pPr marL="457200" indent="-457200"/>
            <a:endParaRPr lang="en-US" dirty="0" smtClean="0"/>
          </a:p>
          <a:p>
            <a:pPr marL="457200" indent="-457200"/>
            <a:endParaRPr lang="en-US" dirty="0" smtClean="0"/>
          </a:p>
          <a:p>
            <a:pPr marL="857250" lvl="1" indent="-45720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5" name="Picture 4" descr="redblood-cel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000250"/>
            <a:ext cx="54864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894263"/>
          </a:xfrm>
        </p:spPr>
        <p:txBody>
          <a:bodyPr/>
          <a:lstStyle/>
          <a:p>
            <a:pPr marL="457200" indent="-457200"/>
            <a:r>
              <a:rPr lang="en-US" sz="4800" b="1" dirty="0"/>
              <a:t>Plasma: </a:t>
            </a:r>
          </a:p>
          <a:p>
            <a:pPr marL="857250" lvl="1" indent="-457200"/>
            <a:r>
              <a:rPr lang="en-US" sz="4400" b="1" dirty="0"/>
              <a:t>fluid portion of blood</a:t>
            </a:r>
          </a:p>
          <a:p>
            <a:pPr marL="857250" lvl="1" indent="-457200"/>
            <a:r>
              <a:rPr lang="en-US" sz="4400" b="1" dirty="0"/>
              <a:t>makes up 55% of blood and is a yellow colored liquid</a:t>
            </a:r>
          </a:p>
          <a:p>
            <a:pPr marL="857250" lvl="1" indent="-457200"/>
            <a:r>
              <a:rPr lang="en-US" sz="4400" b="1" dirty="0"/>
              <a:t>95% </a:t>
            </a:r>
            <a:r>
              <a:rPr lang="en-US" sz="4400" b="1" dirty="0" smtClean="0"/>
              <a:t>of plasma is H</a:t>
            </a:r>
            <a:r>
              <a:rPr lang="en-US" sz="4400" b="1" baseline="-25000" dirty="0" smtClean="0"/>
              <a:t>2</a:t>
            </a:r>
            <a:r>
              <a:rPr lang="en-US" sz="4400" b="1" dirty="0"/>
              <a:t>O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0808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Components of Blood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08075"/>
            <a:ext cx="4267200" cy="5216525"/>
          </a:xfrm>
        </p:spPr>
        <p:txBody>
          <a:bodyPr/>
          <a:lstStyle/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108075"/>
            <a:ext cx="8534400" cy="5216525"/>
          </a:xfrm>
        </p:spPr>
        <p:txBody>
          <a:bodyPr/>
          <a:lstStyle/>
          <a:p>
            <a:pPr marL="457200" indent="-457200"/>
            <a:r>
              <a:rPr lang="en-US" b="1" dirty="0" smtClean="0"/>
              <a:t>Plasma:</a:t>
            </a:r>
          </a:p>
          <a:p>
            <a:pPr marL="457200" indent="-457200"/>
            <a:endParaRPr lang="en-US" dirty="0" smtClean="0"/>
          </a:p>
          <a:p>
            <a:pPr marL="457200" indent="-457200"/>
            <a:endParaRPr lang="en-US" dirty="0" smtClean="0"/>
          </a:p>
          <a:p>
            <a:pPr marL="457200" indent="-457200"/>
            <a:endParaRPr lang="en-US" dirty="0" smtClean="0"/>
          </a:p>
          <a:p>
            <a:pPr marL="457200" indent="-457200"/>
            <a:endParaRPr lang="en-US" dirty="0" smtClean="0"/>
          </a:p>
          <a:p>
            <a:pPr marL="457200" indent="-457200"/>
            <a:endParaRPr lang="en-US" dirty="0" smtClean="0"/>
          </a:p>
          <a:p>
            <a:pPr marL="457200" indent="-457200"/>
            <a:endParaRPr lang="en-US" dirty="0" smtClean="0"/>
          </a:p>
          <a:p>
            <a:pPr marL="857250" lvl="1" indent="-45720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264" y="1524000"/>
            <a:ext cx="6771736" cy="52264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Components of Blood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295400"/>
            <a:ext cx="8656093" cy="5181599"/>
          </a:xfrm>
        </p:spPr>
        <p:txBody>
          <a:bodyPr/>
          <a:lstStyle/>
          <a:p>
            <a:pPr marL="457200" indent="-457200"/>
            <a:r>
              <a:rPr lang="en-US" sz="4400" b="1" dirty="0" smtClean="0"/>
              <a:t>White Blood Cells (WBC): </a:t>
            </a:r>
          </a:p>
          <a:p>
            <a:pPr marL="857250" lvl="1" indent="-457200"/>
            <a:r>
              <a:rPr lang="en-US" sz="4000" b="1" dirty="0" smtClean="0"/>
              <a:t>fight infection</a:t>
            </a:r>
          </a:p>
          <a:p>
            <a:pPr marL="857250" lvl="1" indent="-457200"/>
            <a:r>
              <a:rPr lang="en-US" sz="4000" b="1" dirty="0" smtClean="0"/>
              <a:t>larger in size but fewer in number</a:t>
            </a:r>
          </a:p>
          <a:p>
            <a:pPr marL="857250" lvl="1" indent="-457200"/>
            <a:r>
              <a:rPr lang="en-US" sz="4000" b="1" dirty="0" smtClean="0"/>
              <a:t>body increases production of WBC’s when needed (sick, have an infection)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 smtClean="0"/>
          </a:p>
          <a:p>
            <a:pPr marL="457200" indent="-45720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Components of Blood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523999"/>
            <a:ext cx="8534400" cy="4800601"/>
          </a:xfrm>
        </p:spPr>
        <p:txBody>
          <a:bodyPr/>
          <a:lstStyle/>
          <a:p>
            <a:pPr marL="457200" indent="-457200"/>
            <a:r>
              <a:rPr lang="en-US" sz="2800" b="1" dirty="0" smtClean="0"/>
              <a:t>White Blood Cells (WBC):</a:t>
            </a:r>
          </a:p>
          <a:p>
            <a:pPr marL="457200" indent="-457200"/>
            <a:endParaRPr lang="en-US" dirty="0" smtClean="0"/>
          </a:p>
          <a:p>
            <a:pPr marL="457200" indent="-457200"/>
            <a:endParaRPr lang="en-US" dirty="0" smtClean="0"/>
          </a:p>
          <a:p>
            <a:pPr marL="457200" indent="-457200"/>
            <a:endParaRPr lang="en-US" dirty="0" smtClean="0"/>
          </a:p>
          <a:p>
            <a:pPr marL="457200" indent="-457200"/>
            <a:endParaRPr lang="en-US" dirty="0" smtClean="0"/>
          </a:p>
          <a:p>
            <a:pPr marL="457200" indent="-457200"/>
            <a:endParaRPr lang="en-US" dirty="0" smtClean="0"/>
          </a:p>
          <a:p>
            <a:pPr marL="457200" indent="-457200"/>
            <a:endParaRPr lang="en-US" dirty="0" smtClean="0"/>
          </a:p>
          <a:p>
            <a:pPr marL="857250" lvl="1" indent="-45720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459" y="2057400"/>
            <a:ext cx="6224778" cy="46644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Theme1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18880</TotalTime>
  <Words>203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Theme1</vt:lpstr>
      <vt:lpstr>The Circulatory System </vt:lpstr>
      <vt:lpstr>The Human Heart</vt:lpstr>
      <vt:lpstr>The Human Heart</vt:lpstr>
      <vt:lpstr>Components of Blood</vt:lpstr>
      <vt:lpstr>Components of Blood</vt:lpstr>
      <vt:lpstr>PowerPoint Presentation</vt:lpstr>
      <vt:lpstr>Components of Blood</vt:lpstr>
      <vt:lpstr>Components of Blood</vt:lpstr>
      <vt:lpstr>Components of Blood</vt:lpstr>
      <vt:lpstr>PowerPoint Presentation</vt:lpstr>
      <vt:lpstr>Components of Blood</vt:lpstr>
      <vt:lpstr>3 Types of Blood Vessels  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for July 12, 2011</dc:title>
  <dc:creator>NCase</dc:creator>
  <cp:lastModifiedBy>Melissa St. Louis</cp:lastModifiedBy>
  <cp:revision>736</cp:revision>
  <cp:lastPrinted>2016-04-20T10:59:04Z</cp:lastPrinted>
  <dcterms:created xsi:type="dcterms:W3CDTF">2011-07-06T07:37:15Z</dcterms:created>
  <dcterms:modified xsi:type="dcterms:W3CDTF">2017-04-26T18:51:28Z</dcterms:modified>
</cp:coreProperties>
</file>